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8" r:id="rId5"/>
    <p:sldId id="283" r:id="rId6"/>
    <p:sldId id="304" r:id="rId7"/>
    <p:sldId id="292" r:id="rId8"/>
    <p:sldId id="297" r:id="rId9"/>
    <p:sldId id="284" r:id="rId10"/>
    <p:sldId id="299" r:id="rId11"/>
    <p:sldId id="300" r:id="rId12"/>
    <p:sldId id="301" r:id="rId13"/>
    <p:sldId id="293" r:id="rId14"/>
    <p:sldId id="302" r:id="rId15"/>
    <p:sldId id="303" r:id="rId16"/>
    <p:sldId id="296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uã" initials="K" lastIdx="1" clrIdx="0">
    <p:extLst>
      <p:ext uri="{19B8F6BF-5375-455C-9EA6-DF929625EA0E}">
        <p15:presenceInfo xmlns:p15="http://schemas.microsoft.com/office/powerpoint/2012/main" userId="75642bf0105269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5A6EC-D2DA-4A3F-8F24-7044EA3D59BF}" v="25" dt="2022-09-05T21:04:17.517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438" y="7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GABRIEL DE MATOS MOTA ." userId="d5de2929-4e1f-4ca2-82a5-9d42c4f4948d" providerId="ADAL" clId="{5595A6EC-D2DA-4A3F-8F24-7044EA3D59BF}"/>
    <pc:docChg chg="undo custSel addSld delSld modSld sldOrd">
      <pc:chgData name="JOSÉ GABRIEL DE MATOS MOTA ." userId="d5de2929-4e1f-4ca2-82a5-9d42c4f4948d" providerId="ADAL" clId="{5595A6EC-D2DA-4A3F-8F24-7044EA3D59BF}" dt="2022-09-05T21:05:28.840" v="673" actId="1076"/>
      <pc:docMkLst>
        <pc:docMk/>
      </pc:docMkLst>
      <pc:sldChg chg="addSp delSp modSp add mod ord">
        <pc:chgData name="JOSÉ GABRIEL DE MATOS MOTA ." userId="d5de2929-4e1f-4ca2-82a5-9d42c4f4948d" providerId="ADAL" clId="{5595A6EC-D2DA-4A3F-8F24-7044EA3D59BF}" dt="2022-09-05T21:05:28.840" v="673" actId="1076"/>
        <pc:sldMkLst>
          <pc:docMk/>
          <pc:sldMk cId="267122247" sldId="304"/>
        </pc:sldMkLst>
        <pc:spChg chg="mod">
          <ac:chgData name="JOSÉ GABRIEL DE MATOS MOTA ." userId="d5de2929-4e1f-4ca2-82a5-9d42c4f4948d" providerId="ADAL" clId="{5595A6EC-D2DA-4A3F-8F24-7044EA3D59BF}" dt="2022-09-05T20:59:36.608" v="624" actId="1076"/>
          <ac:spMkLst>
            <pc:docMk/>
            <pc:sldMk cId="267122247" sldId="304"/>
            <ac:spMk id="2" creationId="{97AA8C58-28A7-C79A-C085-C53B9D22A893}"/>
          </ac:spMkLst>
        </pc:spChg>
        <pc:spChg chg="mod">
          <ac:chgData name="JOSÉ GABRIEL DE MATOS MOTA ." userId="d5de2929-4e1f-4ca2-82a5-9d42c4f4948d" providerId="ADAL" clId="{5595A6EC-D2DA-4A3F-8F24-7044EA3D59BF}" dt="2022-09-05T21:05:26.206" v="672" actId="1076"/>
          <ac:spMkLst>
            <pc:docMk/>
            <pc:sldMk cId="267122247" sldId="304"/>
            <ac:spMk id="3" creationId="{200B3D2B-613A-41BE-987D-E6A1324B456D}"/>
          </ac:spMkLst>
        </pc:spChg>
        <pc:spChg chg="add del mod">
          <ac:chgData name="JOSÉ GABRIEL DE MATOS MOTA ." userId="d5de2929-4e1f-4ca2-82a5-9d42c4f4948d" providerId="ADAL" clId="{5595A6EC-D2DA-4A3F-8F24-7044EA3D59BF}" dt="2022-09-05T20:59:51.405" v="626" actId="478"/>
          <ac:spMkLst>
            <pc:docMk/>
            <pc:sldMk cId="267122247" sldId="304"/>
            <ac:spMk id="6" creationId="{139C2E5A-E482-E212-285E-33EC09E8BA55}"/>
          </ac:spMkLst>
        </pc:spChg>
        <pc:spChg chg="add del mod">
          <ac:chgData name="JOSÉ GABRIEL DE MATOS MOTA ." userId="d5de2929-4e1f-4ca2-82a5-9d42c4f4948d" providerId="ADAL" clId="{5595A6EC-D2DA-4A3F-8F24-7044EA3D59BF}" dt="2022-09-05T21:00:29.325" v="628"/>
          <ac:spMkLst>
            <pc:docMk/>
            <pc:sldMk cId="267122247" sldId="304"/>
            <ac:spMk id="8" creationId="{C8D1F99D-81BF-5B9B-7AFB-8405DB44EB90}"/>
          </ac:spMkLst>
        </pc:spChg>
        <pc:spChg chg="add del mod">
          <ac:chgData name="JOSÉ GABRIEL DE MATOS MOTA ." userId="d5de2929-4e1f-4ca2-82a5-9d42c4f4948d" providerId="ADAL" clId="{5595A6EC-D2DA-4A3F-8F24-7044EA3D59BF}" dt="2022-09-05T21:02:09.838" v="635"/>
          <ac:spMkLst>
            <pc:docMk/>
            <pc:sldMk cId="267122247" sldId="304"/>
            <ac:spMk id="9" creationId="{950066C8-3F8C-DE51-5121-AA4FC4D19C98}"/>
          </ac:spMkLst>
        </pc:spChg>
        <pc:spChg chg="add del mod">
          <ac:chgData name="JOSÉ GABRIEL DE MATOS MOTA ." userId="d5de2929-4e1f-4ca2-82a5-9d42c4f4948d" providerId="ADAL" clId="{5595A6EC-D2DA-4A3F-8F24-7044EA3D59BF}" dt="2022-09-05T21:02:30.104" v="643" actId="478"/>
          <ac:spMkLst>
            <pc:docMk/>
            <pc:sldMk cId="267122247" sldId="304"/>
            <ac:spMk id="10" creationId="{06E303CD-E5D5-D9D7-589D-1F4EE7FD68AA}"/>
          </ac:spMkLst>
        </pc:spChg>
        <pc:spChg chg="mod">
          <ac:chgData name="JOSÉ GABRIEL DE MATOS MOTA ." userId="d5de2929-4e1f-4ca2-82a5-9d42c4f4948d" providerId="ADAL" clId="{5595A6EC-D2DA-4A3F-8F24-7044EA3D59BF}" dt="2022-09-05T21:05:28.840" v="673" actId="1076"/>
          <ac:spMkLst>
            <pc:docMk/>
            <pc:sldMk cId="267122247" sldId="304"/>
            <ac:spMk id="14" creationId="{F278402B-CA7D-4F5B-B3FA-ED74AB3CFB6C}"/>
          </ac:spMkLst>
        </pc:spChg>
        <pc:picChg chg="add del">
          <ac:chgData name="JOSÉ GABRIEL DE MATOS MOTA ." userId="d5de2929-4e1f-4ca2-82a5-9d42c4f4948d" providerId="ADAL" clId="{5595A6EC-D2DA-4A3F-8F24-7044EA3D59BF}" dt="2022-09-05T20:59:54.318" v="627" actId="478"/>
          <ac:picMkLst>
            <pc:docMk/>
            <pc:sldMk cId="267122247" sldId="304"/>
            <ac:picMk id="11" creationId="{2E7ADBC3-DECA-9F4C-9289-9E43C727592F}"/>
          </ac:picMkLst>
        </pc:picChg>
        <pc:picChg chg="add del mod">
          <ac:chgData name="JOSÉ GABRIEL DE MATOS MOTA ." userId="d5de2929-4e1f-4ca2-82a5-9d42c4f4948d" providerId="ADAL" clId="{5595A6EC-D2DA-4A3F-8F24-7044EA3D59BF}" dt="2022-09-05T21:00:51.193" v="633" actId="478"/>
          <ac:picMkLst>
            <pc:docMk/>
            <pc:sldMk cId="267122247" sldId="304"/>
            <ac:picMk id="1026" creationId="{808E5D9E-4FFB-543D-9A32-7E73331D2CE2}"/>
          </ac:picMkLst>
        </pc:picChg>
        <pc:picChg chg="add del mod">
          <ac:chgData name="JOSÉ GABRIEL DE MATOS MOTA ." userId="d5de2929-4e1f-4ca2-82a5-9d42c4f4948d" providerId="ADAL" clId="{5595A6EC-D2DA-4A3F-8F24-7044EA3D59BF}" dt="2022-09-05T21:02:28.369" v="642" actId="478"/>
          <ac:picMkLst>
            <pc:docMk/>
            <pc:sldMk cId="267122247" sldId="304"/>
            <ac:picMk id="1028" creationId="{B9DACD3B-4BA0-F210-B8B3-14BB396096DC}"/>
          </ac:picMkLst>
        </pc:picChg>
        <pc:picChg chg="add mod">
          <ac:chgData name="JOSÉ GABRIEL DE MATOS MOTA ." userId="d5de2929-4e1f-4ca2-82a5-9d42c4f4948d" providerId="ADAL" clId="{5595A6EC-D2DA-4A3F-8F24-7044EA3D59BF}" dt="2022-09-05T21:04:17.517" v="659" actId="14100"/>
          <ac:picMkLst>
            <pc:docMk/>
            <pc:sldMk cId="267122247" sldId="304"/>
            <ac:picMk id="1030" creationId="{DDD75168-FF25-8A85-9A9A-85B363DD60A9}"/>
          </ac:picMkLst>
        </pc:picChg>
      </pc:sldChg>
      <pc:sldChg chg="new del ord">
        <pc:chgData name="JOSÉ GABRIEL DE MATOS MOTA ." userId="d5de2929-4e1f-4ca2-82a5-9d42c4f4948d" providerId="ADAL" clId="{5595A6EC-D2DA-4A3F-8F24-7044EA3D59BF}" dt="2022-09-05T20:52:40.310" v="6" actId="47"/>
        <pc:sldMkLst>
          <pc:docMk/>
          <pc:sldMk cId="3966939827" sldId="304"/>
        </pc:sldMkLst>
      </pc:sldChg>
      <pc:sldChg chg="new del">
        <pc:chgData name="JOSÉ GABRIEL DE MATOS MOTA ." userId="d5de2929-4e1f-4ca2-82a5-9d42c4f4948d" providerId="ADAL" clId="{5595A6EC-D2DA-4A3F-8F24-7044EA3D59BF}" dt="2022-09-05T20:52:16.034" v="1" actId="680"/>
        <pc:sldMkLst>
          <pc:docMk/>
          <pc:sldMk cId="4042058842" sldId="30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2159120"/>
        <c:axId val="212678152"/>
      </c:barChart>
      <c:catAx>
        <c:axId val="1215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678152"/>
        <c:crosses val="autoZero"/>
        <c:auto val="1"/>
        <c:lblAlgn val="ctr"/>
        <c:lblOffset val="100"/>
        <c:noMultiLvlLbl val="0"/>
      </c:catAx>
      <c:valAx>
        <c:axId val="21267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15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Vendas da Empresa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A66-4D13-90A4-391C509065DF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A66-4D13-90A4-391C509065DF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A66-4D13-90A4-391C509065DF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A66-4D13-90A4-391C509065DF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A66-4D13-90A4-391C509065D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Receita</a:t>
            </a:r>
            <a:r>
              <a:rPr lang="pt-BR" baseline="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ao Longo do Tempo</a:t>
            </a:r>
            <a:endParaRPr lang="pt-BR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73400"/>
        <c:axId val="212774968"/>
      </c:lineChart>
      <c:catAx>
        <c:axId val="212773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774968"/>
        <c:crosses val="autoZero"/>
        <c:auto val="1"/>
        <c:lblAlgn val="ctr"/>
        <c:lblOffset val="100"/>
        <c:noMultiLvlLbl val="0"/>
      </c:catAx>
      <c:valAx>
        <c:axId val="21277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77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7T20:03:47.11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xmlns="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xmlns="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D6B518-8037-455E-AE74-BCB19FE54051}" type="datetime1">
              <a:rPr lang="pt-BR" noProof="1" smtClean="0"/>
              <a:t>07/09/2022</a:t>
            </a:fld>
            <a:endParaRPr lang="pt-BR" noProof="1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74F67E-F0EE-435B-BAA8-B27E8E02865C}" type="datetime1">
              <a:rPr lang="pt-BR" noProof="1" smtClean="0"/>
              <a:t>07/09/2022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3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78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8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51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87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52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316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15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1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xmlns="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xmlns="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Contato por Email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xmlns="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divisor de seção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xmlns="" id="{14B95064-E6BF-43CD-ACBD-6363E8D9BF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08000"/>
            <a:ext cx="11328000" cy="5183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xmlns="" id="{EE1E0B79-3CC8-4DCF-8AEC-AC43BC9A304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1886" y="1007250"/>
            <a:ext cx="5460114" cy="51697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xmlns="" id="{15546508-E26C-46CD-8939-D20E71BF4ED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1999" y="1007250"/>
            <a:ext cx="5448115" cy="5169713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12" name="Retângulo 11" descr="Bloco em destaque à direita&#10;">
            <a:extLst>
              <a:ext uri="{FF2B5EF4-FFF2-40B4-BE49-F238E27FC236}">
                <a16:creationId xmlns:a16="http://schemas.microsoft.com/office/drawing/2014/main" xmlns="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902C307-6561-4E11-9899-1F34830AE8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1800" y="1224128"/>
            <a:ext cx="5448115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xmlns="" id="{CD73439B-6B1B-47C5-B2B0-409015FB339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086" y="1224128"/>
            <a:ext cx="5447914" cy="35877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xmlns="" id="{12AC6878-44C6-4445-A225-70C0DC482ED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6" y="1955731"/>
            <a:ext cx="5447914" cy="423393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xmlns="" id="{6D675DA8-374F-4915-973A-53612A41FFC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1800" y="1943031"/>
            <a:ext cx="5447914" cy="4246632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xmlns="" id="{85B68CA9-AC4C-4D15-9BA1-A9F1AC5606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xmlns="" id="{29B24D8A-D8A5-4F57-A260-A4CF75FCB3B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 descr="Bloco em destaque à esquerda">
            <a:extLst>
              <a:ext uri="{FF2B5EF4-FFF2-40B4-BE49-F238E27FC236}">
                <a16:creationId xmlns:a16="http://schemas.microsoft.com/office/drawing/2014/main" xmlns="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xmlns="" id="{3E50A411-2E68-4F4D-B4BC-62E87C63365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0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xmlns="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aphicFrame>
        <p:nvGraphicFramePr>
          <p:cNvPr id="8" name="Gráfico 7" title="Espaço Reservado para Gráfico de Receita Bruta">
            <a:extLst>
              <a:ext uri="{FF2B5EF4-FFF2-40B4-BE49-F238E27FC236}">
                <a16:creationId xmlns:a16="http://schemas.microsoft.com/office/drawing/2014/main" xmlns="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51860542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 title="Espaço Reservado para Gráfico de Receita Bruta">
            <a:extLst>
              <a:ext uri="{FF2B5EF4-FFF2-40B4-BE49-F238E27FC236}">
                <a16:creationId xmlns:a16="http://schemas.microsoft.com/office/drawing/2014/main" xmlns="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0043650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 title="Espaço Reservado para Gráfico de Receita Bruta">
            <a:extLst>
              <a:ext uri="{FF2B5EF4-FFF2-40B4-BE49-F238E27FC236}">
                <a16:creationId xmlns:a16="http://schemas.microsoft.com/office/drawing/2014/main" xmlns="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199011374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0DB3A426-6D4A-4D91-ACD6-A2C25BAE4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4370" y="2033588"/>
            <a:ext cx="8863262" cy="2790825"/>
          </a:xfrm>
        </p:spPr>
        <p:txBody>
          <a:bodyPr rtlCol="0"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1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1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</a:t>
            </a:r>
            <a:br>
              <a:rPr lang="pt-BR" noProof="0"/>
            </a:br>
            <a:r>
              <a:rPr lang="pt-BR" noProof="0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noProof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2362553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869901"/>
            <a:ext cx="5472000" cy="3376963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2363078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867078"/>
            <a:ext cx="5472113" cy="337903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Retângulo 9" descr="Bloco em destaque à esquerda">
            <a:extLst>
              <a:ext uri="{FF2B5EF4-FFF2-40B4-BE49-F238E27FC236}">
                <a16:creationId xmlns:a16="http://schemas.microsoft.com/office/drawing/2014/main" xmlns="" id="{BBC0CAF5-0DE6-4BEA-824E-124A54A76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1" name="Retângulo 10" descr="Bloco em destaque à direita&#10;">
            <a:extLst>
              <a:ext uri="{FF2B5EF4-FFF2-40B4-BE49-F238E27FC236}">
                <a16:creationId xmlns:a16="http://schemas.microsoft.com/office/drawing/2014/main" xmlns="" id="{ED008080-B2F5-441A-8B15-30AE86BBF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xmlns="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</a:t>
            </a:r>
            <a:br>
              <a:rPr lang="pt-BR" noProof="0"/>
            </a:br>
            <a:r>
              <a:rPr lang="pt-BR" noProof="0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10">
            <a:extLst>
              <a:ext uri="{FF2B5EF4-FFF2-40B4-BE49-F238E27FC236}">
                <a16:creationId xmlns:a16="http://schemas.microsoft.com/office/drawing/2014/main" xmlns="" id="{454B80C6-ACBE-4877-BC36-02B9C42A2D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85569" y="1590675"/>
            <a:ext cx="3246121" cy="436552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xmlns="" id="{2D5A5AA1-9589-4EC6-B469-1EE7724E7DD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08564" y="1590675"/>
            <a:ext cx="3246121" cy="425932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xmlns="" id="{A9557FF2-93A3-48A1-AB68-35D6813B3A9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02920" y="1590675"/>
            <a:ext cx="3246121" cy="436552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xmlns="" id="{0D32884E-EBB5-47FA-9B0A-E32B264BC5A1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12064" y="1655063"/>
            <a:ext cx="11248136" cy="4123945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xmlns="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xmlns="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noProof="1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xmlns="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3">
            <a:extLst>
              <a:ext uri="{FF2B5EF4-FFF2-40B4-BE49-F238E27FC236}">
                <a16:creationId xmlns:a16="http://schemas.microsoft.com/office/drawing/2014/main" xmlns="" id="{6F233D81-59B2-0462-E2F5-32B8EEAE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53893"/>
            <a:ext cx="9601198" cy="682201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933" y="2798352"/>
            <a:ext cx="4011561" cy="1261295"/>
          </a:xfrm>
        </p:spPr>
        <p:txBody>
          <a:bodyPr rtlCol="0"/>
          <a:lstStyle/>
          <a:p>
            <a:pPr rtl="0"/>
            <a:r>
              <a:rPr lang="pt-BR" noProof="1"/>
              <a:t>OncOrg.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1870" y="4059647"/>
            <a:ext cx="6440129" cy="58092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noProof="1"/>
              <a:t>Controle de armazenagem e gestão de </a:t>
            </a:r>
            <a:r>
              <a:rPr lang="pt-BR" noProof="1" smtClean="0"/>
              <a:t>remédios oncológicos.</a:t>
            </a:r>
            <a:endParaRPr lang="pt-BR" dirty="0"/>
          </a:p>
        </p:txBody>
      </p:sp>
      <p:sp>
        <p:nvSpPr>
          <p:cNvPr id="51" name="Caixa de texto 50">
            <a:extLst>
              <a:ext uri="{FF2B5EF4-FFF2-40B4-BE49-F238E27FC236}">
                <a16:creationId xmlns:a16="http://schemas.microsoft.com/office/drawing/2014/main" xmlns="" id="{66C1DE0A-7865-466B-B5D7-781C92357026}"/>
              </a:ext>
            </a:extLst>
          </p:cNvPr>
          <p:cNvSpPr txBox="1"/>
          <p:nvPr/>
        </p:nvSpPr>
        <p:spPr>
          <a:xfrm>
            <a:off x="9767339" y="4816893"/>
            <a:ext cx="2409155" cy="394389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pt-BR" sz="3600" b="1" spc="-100" noProof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1°ads - C </a:t>
            </a:r>
            <a:r>
              <a:rPr lang="pt-BR" sz="2400" b="1" i="0" spc="-100" baseline="0" noProof="1">
                <a:latin typeface="+mj-lt"/>
              </a:rPr>
              <a:t/>
            </a:r>
            <a:br>
              <a:rPr lang="pt-BR" sz="2400" b="1" i="0" spc="-100" baseline="0" noProof="1">
                <a:latin typeface="+mj-lt"/>
              </a:rPr>
            </a:br>
            <a:endParaRPr lang="pt-BR" b="0" i="0" spc="140" noProof="1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SVP - Hospital São Vicente de Paulo - Análises Clínicas - Hospital São  Vicente de Paulo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r="101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5246054" cy="1958400"/>
          </a:xfrm>
        </p:spPr>
        <p:txBody>
          <a:bodyPr rtlCol="0"/>
          <a:lstStyle/>
          <a:p>
            <a:pPr rtl="0"/>
            <a:r>
              <a:rPr lang="pt-BR" noProof="1"/>
              <a:t>Tabela de dados </a:t>
            </a:r>
            <a:r>
              <a:rPr lang="pt-BR" noProof="1" smtClean="0"/>
              <a:t>sistêmica.</a:t>
            </a:r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5244354" cy="1100565"/>
          </a:xfrm>
        </p:spPr>
        <p:txBody>
          <a:bodyPr rtlCol="0"/>
          <a:lstStyle/>
          <a:p>
            <a:pPr rtl="0"/>
            <a:r>
              <a:rPr lang="pt-BR" noProof="1"/>
              <a:t>A seguir, uma demonstração da dimanica de dados em nossa tabela.</a:t>
            </a:r>
          </a:p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smtClean="0"/>
              <a:pPr rtl="0"/>
              <a:t>10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 que é o Arduino e como integrá-lo ao BIM? | SpBIM - Arquitetura Dig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" y="1246072"/>
            <a:ext cx="7923899" cy="53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830907"/>
          </a:xfrm>
        </p:spPr>
        <p:txBody>
          <a:bodyPr/>
          <a:lstStyle/>
          <a:p>
            <a:r>
              <a:rPr lang="pt-BR" dirty="0"/>
              <a:t>Funcionamento dos dispositivos de </a:t>
            </a:r>
            <a:r>
              <a:rPr lang="pt-BR" dirty="0" smtClean="0"/>
              <a:t>precisão.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200400" y="4641960"/>
            <a:ext cx="6580188" cy="580921"/>
          </a:xfrm>
        </p:spPr>
        <p:txBody>
          <a:bodyPr/>
          <a:lstStyle/>
          <a:p>
            <a:r>
              <a:rPr lang="pt-BR" dirty="0"/>
              <a:t>Demonstração do “Arduino” em analise de temperatura 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030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statística básica no Enem - Brasil Esc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95" y="0"/>
            <a:ext cx="9550205" cy="63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almejamos: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Visão futura do nosso projeto.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0" smtClean="0"/>
              <a:pPr rtl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6886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mãos aplaudindo">
            <a:extLst>
              <a:ext uri="{FF2B5EF4-FFF2-40B4-BE49-F238E27FC236}">
                <a16:creationId xmlns:a16="http://schemas.microsoft.com/office/drawing/2014/main" xmlns="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xmlns="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1638293"/>
            <a:ext cx="3733800" cy="1013684"/>
          </a:xfrm>
        </p:spPr>
        <p:txBody>
          <a:bodyPr rtlCol="0"/>
          <a:lstStyle/>
          <a:p>
            <a:pPr rtl="0"/>
            <a:r>
              <a:rPr lang="pt-BR" noProof="1"/>
              <a:t>Obrigado!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2245" y="2893325"/>
            <a:ext cx="5149755" cy="3220872"/>
          </a:xfrm>
          <a:solidFill>
            <a:schemeClr val="tx1">
              <a:lumMod val="75000"/>
              <a:lumOff val="25000"/>
            </a:schemeClr>
          </a:solidFill>
        </p:spPr>
        <p:txBody>
          <a:bodyPr rtlCol="0"/>
          <a:lstStyle/>
          <a:p>
            <a:r>
              <a:rPr lang="pt-BR" dirty="0"/>
              <a:t>Henrique Duarte Valentim / RA: 0122116</a:t>
            </a:r>
          </a:p>
          <a:p>
            <a:r>
              <a:rPr lang="pt-BR" dirty="0"/>
              <a:t>João Vitor Assumpção Penna / RA: 01222139</a:t>
            </a:r>
          </a:p>
          <a:p>
            <a:r>
              <a:rPr lang="pt-BR" dirty="0"/>
              <a:t>José Gabriel de Matos Mota / RA: 01222163</a:t>
            </a:r>
          </a:p>
          <a:p>
            <a:r>
              <a:rPr lang="pt-BR" dirty="0"/>
              <a:t>Kauã da Silva Oliveira / RA: 01222159</a:t>
            </a:r>
          </a:p>
          <a:p>
            <a:r>
              <a:rPr lang="pt-BR" dirty="0"/>
              <a:t>Matheus Gabriel de Oliveira Moura / RA: 01222100</a:t>
            </a:r>
          </a:p>
          <a:p>
            <a:r>
              <a:rPr lang="pt-BR" dirty="0"/>
              <a:t>Wesley de Lima Costa / RA: 01222085</a:t>
            </a:r>
          </a:p>
          <a:p>
            <a:pPr rtl="0"/>
            <a:endParaRPr lang="pt-BR" noProof="1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xmlns="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r>
              <a:rPr lang="pt-BR" noProof="1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68991"/>
            <a:ext cx="5472000" cy="4699121"/>
          </a:xfrm>
        </p:spPr>
        <p:txBody>
          <a:bodyPr rtlCol="0"/>
          <a:lstStyle/>
          <a:p>
            <a:pPr marL="0" indent="0">
              <a:buNone/>
            </a:pPr>
            <a:r>
              <a:rPr lang="pt-BR" sz="2800" noProof="1"/>
              <a:t>Somos uma empresa gestora de </a:t>
            </a:r>
            <a:r>
              <a:rPr lang="pt-BR" sz="2800" noProof="1" smtClean="0"/>
              <a:t>armazenagem, </a:t>
            </a:r>
            <a:r>
              <a:rPr lang="pt-BR" sz="2800" noProof="1"/>
              <a:t>com enfase em:</a:t>
            </a:r>
          </a:p>
          <a:p>
            <a:pPr marL="0" indent="0">
              <a:buNone/>
            </a:pPr>
            <a:endParaRPr lang="pt-BR" sz="2800" noProof="1"/>
          </a:p>
          <a:p>
            <a:r>
              <a:rPr lang="pt-BR" sz="2800" noProof="1"/>
              <a:t>Gestão </a:t>
            </a:r>
            <a:r>
              <a:rPr lang="pt-BR" sz="2800" noProof="1" smtClean="0"/>
              <a:t>farmacêutica;</a:t>
            </a:r>
          </a:p>
          <a:p>
            <a:r>
              <a:rPr lang="pt-BR" sz="2800" noProof="1" smtClean="0"/>
              <a:t>Gestão da qualidade de produto.</a:t>
            </a:r>
          </a:p>
          <a:p>
            <a:endParaRPr lang="pt-BR" sz="2800" noProof="1"/>
          </a:p>
          <a:p>
            <a:pPr marL="0" indent="0">
              <a:buNone/>
            </a:pPr>
            <a:r>
              <a:rPr lang="pt-BR" sz="2800" b="1" i="1" noProof="1" smtClean="0"/>
              <a:t>Especialização </a:t>
            </a:r>
            <a:r>
              <a:rPr lang="pt-BR" sz="2800" b="1" i="1" noProof="1"/>
              <a:t>em cuidados apropriados para armazenagem de </a:t>
            </a:r>
            <a:r>
              <a:rPr lang="pt-BR" sz="2800" b="1" i="1" u="sng" noProof="1"/>
              <a:t>remédios </a:t>
            </a:r>
            <a:r>
              <a:rPr lang="pt-BR" sz="2800" b="1" i="1" u="sng" noProof="1" smtClean="0"/>
              <a:t>oncológicos.</a:t>
            </a:r>
            <a:endParaRPr lang="pt-BR" sz="2800" b="1" i="1" u="sng" noProof="1"/>
          </a:p>
          <a:p>
            <a:pPr marL="0" indent="0">
              <a:buNone/>
            </a:pPr>
            <a:endParaRPr lang="pt-BR" sz="2800" noProof="1"/>
          </a:p>
          <a:p>
            <a:endParaRPr lang="pt-BR" noProof="1"/>
          </a:p>
        </p:txBody>
      </p:sp>
      <p:pic>
        <p:nvPicPr>
          <p:cNvPr id="9" name="Espaço Reservado para Imagem 8" descr="Mão tocando celular">
            <a:extLst>
              <a:ext uri="{FF2B5EF4-FFF2-40B4-BE49-F238E27FC236}">
                <a16:creationId xmlns:a16="http://schemas.microsoft.com/office/drawing/2014/main" xmlns="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4" y="3802899"/>
            <a:ext cx="3854865" cy="985000"/>
          </a:xfrm>
        </p:spPr>
        <p:txBody>
          <a:bodyPr rtlCol="0"/>
          <a:lstStyle/>
          <a:p>
            <a:pPr rtl="0"/>
            <a:r>
              <a:rPr lang="pt-BR" noProof="1"/>
              <a:t>Sobre nós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880212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noProof="1"/>
              <a:t>Entendendo um pouco sobre quem pode te entregar a solução!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mazenamento inadequado pode estragar medicamentos | O TEMPO">
            <a:extLst>
              <a:ext uri="{FF2B5EF4-FFF2-40B4-BE49-F238E27FC236}">
                <a16:creationId xmlns:a16="http://schemas.microsoft.com/office/drawing/2014/main" xmlns="" id="{DDD75168-FF25-8A85-9A9A-85B363DD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2141" y="0"/>
            <a:ext cx="6298974" cy="63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6178" y="4347030"/>
            <a:ext cx="5315822" cy="1376039"/>
          </a:xfrm>
        </p:spPr>
        <p:txBody>
          <a:bodyPr rtlCol="0"/>
          <a:lstStyle/>
          <a:p>
            <a:r>
              <a:rPr lang="pt-BR" sz="3200" dirty="0"/>
              <a:t>Contextualização do desperdício e impacto socioambiental</a:t>
            </a:r>
            <a:r>
              <a:rPr lang="pt-BR" sz="5400" dirty="0"/>
              <a:t>: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xmlns="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672" y="5723069"/>
            <a:ext cx="4104443" cy="59826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pt-BR" dirty="0"/>
              <a:t>Expondo o que queremos resolver.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97AA8C58-28A7-C79A-C085-C53B9D22A893}"/>
              </a:ext>
            </a:extLst>
          </p:cNvPr>
          <p:cNvSpPr txBox="1"/>
          <p:nvPr/>
        </p:nvSpPr>
        <p:spPr>
          <a:xfrm>
            <a:off x="229932" y="1256191"/>
            <a:ext cx="362826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Cadeia de funcionamento de </a:t>
            </a:r>
            <a:r>
              <a:rPr lang="pt-BR" sz="2000" i="1" dirty="0" smtClean="0"/>
              <a:t>remédios </a:t>
            </a:r>
            <a:r>
              <a:rPr lang="pt-BR" sz="2000" i="1" dirty="0"/>
              <a:t>no </a:t>
            </a:r>
            <a:r>
              <a:rPr lang="pt-BR" sz="2000" i="1" dirty="0" smtClean="0"/>
              <a:t>brasil;</a:t>
            </a: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Impacto no meio ambiente por meio de </a:t>
            </a:r>
            <a:r>
              <a:rPr lang="pt-BR" sz="2000" i="1" dirty="0" smtClean="0"/>
              <a:t>desperdício </a:t>
            </a:r>
            <a:r>
              <a:rPr lang="pt-BR" sz="2000" i="1" dirty="0"/>
              <a:t>dos </a:t>
            </a:r>
            <a:r>
              <a:rPr lang="pt-BR" sz="2000" i="1" dirty="0" smtClean="0"/>
              <a:t>resíduos químicos;</a:t>
            </a: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Prejuizo para </a:t>
            </a:r>
            <a:r>
              <a:rPr lang="pt-BR" sz="2000" i="1" dirty="0" smtClean="0"/>
              <a:t>instituições médicas;</a:t>
            </a: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/>
              <a:t>Indiretamente prejudicial para pacientes </a:t>
            </a:r>
            <a:r>
              <a:rPr lang="pt-BR" sz="2000" i="1" dirty="0" smtClean="0"/>
              <a:t>necessitados.</a:t>
            </a:r>
            <a:endParaRPr lang="pt-BR" sz="2000" i="1" dirty="0"/>
          </a:p>
          <a:p>
            <a:pPr marL="285750" indent="-285750">
              <a:buFont typeface="Arial"/>
              <a:buChar char="•"/>
            </a:pP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67122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Mesa com computador, telefone, livros etc.">
            <a:extLst>
              <a:ext uri="{FF2B5EF4-FFF2-40B4-BE49-F238E27FC236}">
                <a16:creationId xmlns:a16="http://schemas.microsoft.com/office/drawing/2014/main" xmlns="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83811" y="0"/>
            <a:ext cx="8012174" cy="637135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011471"/>
            <a:ext cx="5956300" cy="2734754"/>
          </a:xfrm>
        </p:spPr>
        <p:txBody>
          <a:bodyPr rtlCol="0"/>
          <a:lstStyle/>
          <a:p>
            <a:r>
              <a:rPr lang="pt-BR"/>
              <a:t>Onde atuamos/O que queremos resolver: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xmlns="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3760671"/>
            <a:ext cx="5956300" cy="110056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pt-BR" dirty="0"/>
              <a:t>Nosso público alvo.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97AA8C58-28A7-C79A-C085-C53B9D22A893}"/>
              </a:ext>
            </a:extLst>
          </p:cNvPr>
          <p:cNvSpPr txBox="1"/>
          <p:nvPr/>
        </p:nvSpPr>
        <p:spPr>
          <a:xfrm>
            <a:off x="287968" y="923517"/>
            <a:ext cx="362826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/>
              <a:t>Farmacêuticas com alto índice de desperdício;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/>
              <a:t>Terceirização do seu controle de armazenagem e gestão de remédios oncológicos;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dirty="0" smtClean="0"/>
              <a:t>Por </a:t>
            </a:r>
            <a:r>
              <a:rPr lang="pt-BR" dirty="0"/>
              <a:t>um preço </a:t>
            </a:r>
            <a:r>
              <a:rPr lang="pt-BR" dirty="0" smtClean="0"/>
              <a:t>acessível, introduziremos um </a:t>
            </a:r>
            <a:r>
              <a:rPr lang="pt-BR" dirty="0" smtClean="0"/>
              <a:t>sistema </a:t>
            </a:r>
            <a:r>
              <a:rPr lang="pt-BR" dirty="0"/>
              <a:t>de </a:t>
            </a:r>
            <a:r>
              <a:rPr lang="pt-BR" dirty="0" smtClean="0"/>
              <a:t>alta qualidade</a:t>
            </a:r>
            <a:r>
              <a:rPr lang="pt-BR" dirty="0"/>
              <a:t>.</a:t>
            </a:r>
            <a:endParaRPr lang="pt-BR" dirty="0"/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endParaRPr lang="pt-BR" dirty="0"/>
          </a:p>
          <a:p>
            <a:r>
              <a:rPr lang="pt-BR" i="1" dirty="0"/>
              <a:t>"Os remédios oncológicos nos dias de hoje, além de sua alta demanda, possuem um alto custo para que haja descuido</a:t>
            </a:r>
            <a:r>
              <a:rPr lang="pt-BR" i="1" dirty="0" smtClean="0"/>
              <a:t>!“ – JMPHC.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cologia: entenda como a especialidade conduz o tratamento do câncer – ICB  – Instituto de Câncer de Brasília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8070"/>
          <a:stretch>
            <a:fillRect/>
          </a:stretch>
        </p:blipFill>
        <p:spPr bwMode="auto">
          <a:xfrm>
            <a:off x="0" y="0"/>
            <a:ext cx="5569131" cy="63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876465" y="1949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741" y="317040"/>
            <a:ext cx="6641900" cy="1656307"/>
          </a:xfrm>
        </p:spPr>
        <p:txBody>
          <a:bodyPr rtlCol="0"/>
          <a:lstStyle/>
          <a:p>
            <a:r>
              <a:rPr lang="pt-BR" dirty="0"/>
              <a:t>Quais as ferramentas para te ajudar?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218976" y="1973349"/>
            <a:ext cx="6641626" cy="590155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pt-BR" dirty="0"/>
              <a:t>Entenda as diversas ferramentas que a OncOrg. pode te ajudar.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69131" y="2656592"/>
            <a:ext cx="6550301" cy="4196766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/>
            <a:r>
              <a:rPr lang="pt-BR" sz="2800" dirty="0"/>
              <a:t>Sistema de gestão rico em análise de:</a:t>
            </a:r>
            <a:endParaRPr lang="pt-BR" dirty="0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 smtClean="0"/>
              <a:t>Armazenagem;</a:t>
            </a:r>
            <a:endParaRPr lang="pt-BR" sz="2800" dirty="0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 smtClean="0"/>
              <a:t>Temperatura;</a:t>
            </a:r>
            <a:endParaRPr lang="pt-BR" sz="2800" dirty="0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pt-BR" sz="2800" dirty="0" smtClean="0"/>
              <a:t>Umidade.</a:t>
            </a:r>
            <a:endParaRPr lang="pt-BR" sz="2800" dirty="0"/>
          </a:p>
          <a:p>
            <a:pPr marL="457200" indent="-457200"/>
            <a:r>
              <a:rPr lang="pt-BR" sz="2800" dirty="0"/>
              <a:t>Dados exportados em sistema atualizados em tempo </a:t>
            </a:r>
            <a:r>
              <a:rPr lang="pt-BR" sz="2800" dirty="0" smtClean="0"/>
              <a:t>real;</a:t>
            </a:r>
            <a:endParaRPr lang="pt-BR" sz="2800" dirty="0"/>
          </a:p>
          <a:p>
            <a:pPr marL="457200" indent="-457200"/>
            <a:r>
              <a:rPr lang="pt-BR" sz="2800" dirty="0"/>
              <a:t>Ferramenta de controle dos remédios armazenados.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Visão de negócio: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noProof="1"/>
              <a:t>Abaixo, nosso diagrama para ilustrar nossa visão estratégica.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noProof="1" dirty="0" smtClean="0"/>
              <a:pPr rtl="0"/>
              <a:t>6</a:t>
            </a:fld>
            <a:endParaRPr lang="pt-BR" noProof="1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xmlns="" id="{5A563457-1EC8-4978-BCCB-AFD88C9ED0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A7CD04AE-9A8B-4DED-855D-F51B510D0B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noProof="1"/>
          </a:p>
        </p:txBody>
      </p:sp>
      <p:pic>
        <p:nvPicPr>
          <p:cNvPr id="1026" name="Picture 2" descr="https://raw.githubusercontent.com/HenriqueValentimSP/Sprint1/1f198b0b0bf88b1e25220944b7599afeecaaa021/Diagrama/Diagrama%20de%20neg%C3%B3c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8" y="1548790"/>
            <a:ext cx="11604425" cy="46417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436" y="320818"/>
            <a:ext cx="11340000" cy="432000"/>
          </a:xfrm>
        </p:spPr>
        <p:txBody>
          <a:bodyPr/>
          <a:lstStyle/>
          <a:p>
            <a:pPr algn="ctr"/>
            <a:r>
              <a:rPr lang="pt-BR" dirty="0"/>
              <a:t>Ferramenta de gestão: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0" smtClean="0"/>
              <a:pPr rtl="0"/>
              <a:t>7</a:t>
            </a:fld>
            <a:endParaRPr lang="pt-BR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8747289-0C32-2F18-AE67-65D7778250CA}"/>
              </a:ext>
            </a:extLst>
          </p:cNvPr>
          <p:cNvSpPr txBox="1"/>
          <p:nvPr/>
        </p:nvSpPr>
        <p:spPr>
          <a:xfrm>
            <a:off x="2050742" y="918621"/>
            <a:ext cx="772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ferramenta de </a:t>
            </a:r>
            <a:r>
              <a:rPr lang="en-CA" dirty="0" smtClean="0"/>
              <a:t>gestão </a:t>
            </a:r>
            <a:r>
              <a:rPr lang="en-CA" dirty="0"/>
              <a:t>utilizada </a:t>
            </a:r>
            <a:r>
              <a:rPr lang="en-CA" dirty="0" smtClean="0"/>
              <a:t>pelos </a:t>
            </a:r>
            <a:r>
              <a:rPr lang="en-CA" dirty="0"/>
              <a:t>nossos </a:t>
            </a:r>
            <a:r>
              <a:rPr lang="en-CA" dirty="0" smtClean="0"/>
              <a:t>serviços</a:t>
            </a:r>
            <a:r>
              <a:rPr lang="en-CA" dirty="0"/>
              <a:t>, </a:t>
            </a:r>
            <a:r>
              <a:rPr lang="en-CA" dirty="0"/>
              <a:t>é</a:t>
            </a:r>
            <a:r>
              <a:rPr lang="en-CA" dirty="0" smtClean="0"/>
              <a:t> </a:t>
            </a:r>
            <a:r>
              <a:rPr lang="en-CA" dirty="0"/>
              <a:t>a Plataforma </a:t>
            </a:r>
            <a:r>
              <a:rPr lang="en-CA" b="1" dirty="0" smtClean="0"/>
              <a:t>Trello</a:t>
            </a:r>
            <a:endParaRPr lang="en-CA" dirty="0" smtClean="0"/>
          </a:p>
          <a:p>
            <a:endParaRPr lang="en-CA" dirty="0"/>
          </a:p>
          <a:p>
            <a:r>
              <a:rPr lang="en-CA" dirty="0"/>
              <a:t>Abaixo, um pouco da nossa </a:t>
            </a:r>
            <a:r>
              <a:rPr lang="en-CA" dirty="0" smtClean="0"/>
              <a:t>organização </a:t>
            </a:r>
            <a:r>
              <a:rPr lang="en-CA" dirty="0"/>
              <a:t>de planejamentos: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6" y="2074344"/>
            <a:ext cx="5748855" cy="3033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51436" y="5340420"/>
            <a:ext cx="408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smtClean="0"/>
              <a:t>Organização para implementação do projeto.</a:t>
            </a:r>
            <a:endParaRPr lang="pt-BR" i="1" dirty="0"/>
          </a:p>
        </p:txBody>
      </p:sp>
      <p:pic>
        <p:nvPicPr>
          <p:cNvPr id="10" name="Picture 14">
            <a:extLst>
              <a:ext uri="{FF2B5EF4-FFF2-40B4-BE49-F238E27FC236}">
                <a16:creationId xmlns="" xmlns:a16="http://schemas.microsoft.com/office/drawing/2014/main" xmlns:lc="http://schemas.openxmlformats.org/drawingml/2006/lockedCanvas" id="{C8E2A5F5-CFE5-4328-07D0-181A6A12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45" y="2074344"/>
            <a:ext cx="5748855" cy="3033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578967" y="5249591"/>
            <a:ext cx="408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 smtClean="0"/>
              <a:t>Organização do desenvolvimento deste projeto.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5631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 institucional da nossa empresa!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 smtClean="0"/>
              <a:t>Acesse nosso site para entrar em contato e realizarmos nossa parceria.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43313" y="1436469"/>
            <a:ext cx="11328000" cy="35402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https://www.figma.com/file/CMyN5LEvoCakCUsAWJq9Oe/Sprint1?node-id=0%3A1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65" y="1858964"/>
            <a:ext cx="7748858" cy="4512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5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Orçamento simples e </a:t>
            </a:r>
            <a:r>
              <a:rPr lang="pt-BR" dirty="0" smtClean="0"/>
              <a:t>prático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 smtClean="0"/>
              <a:t>Consulte nosso simulador financeiro.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noProof="1" smtClean="0"/>
              <a:pPr rtl="0"/>
              <a:t>9</a:t>
            </a:fld>
            <a:endParaRPr lang="pt-BR" noProof="1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81414"/>
            <a:ext cx="10929179" cy="4989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40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EF89933107E14B98DA3854C20B7ECD" ma:contentTypeVersion="0" ma:contentTypeDescription="Create a new document." ma:contentTypeScope="" ma:versionID="878ecaabc8119439c07569a7fdf31c8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776a18d99cf01de478530e484dd7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89EDE6-EADC-4C51-A618-17CCFAE3C12F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834FD8-17E1-4DB7-9DF6-26374707B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345</TotalTime>
  <Words>416</Words>
  <Application>Microsoft Office PowerPoint</Application>
  <PresentationFormat>Widescreen</PresentationFormat>
  <Paragraphs>84</Paragraphs>
  <Slides>13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Candara</vt:lpstr>
      <vt:lpstr>Corbel</vt:lpstr>
      <vt:lpstr>Times New Roman</vt:lpstr>
      <vt:lpstr>Wingdings</vt:lpstr>
      <vt:lpstr>Tema do Office</vt:lpstr>
      <vt:lpstr>OncOrg.</vt:lpstr>
      <vt:lpstr>Sobre nós</vt:lpstr>
      <vt:lpstr>Contextualização do desperdício e impacto socioambiental:</vt:lpstr>
      <vt:lpstr>Onde atuamos/O que queremos resolver:</vt:lpstr>
      <vt:lpstr>Quais as ferramentas para te ajudar?</vt:lpstr>
      <vt:lpstr>Visão de negócio:</vt:lpstr>
      <vt:lpstr>Ferramenta de gestão:</vt:lpstr>
      <vt:lpstr>Site institucional da nossa empresa!</vt:lpstr>
      <vt:lpstr>Orçamento simples e prático.</vt:lpstr>
      <vt:lpstr>Tabela de dados sistêmica.</vt:lpstr>
      <vt:lpstr>Funcionamento dos dispositivos de precisão.</vt:lpstr>
      <vt:lpstr>O que almejamos: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apresentação</dc:title>
  <dc:creator/>
  <cp:lastModifiedBy>Kauã</cp:lastModifiedBy>
  <cp:revision>149</cp:revision>
  <dcterms:created xsi:type="dcterms:W3CDTF">2022-08-31T17:40:47Z</dcterms:created>
  <dcterms:modified xsi:type="dcterms:W3CDTF">2022-09-07T23:12:47Z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0x01010009EF89933107E14B98DA3854C20B7ECD</vt:lpwstr>
  </property>
</Properties>
</file>